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88" r:id="rId4"/>
    <p:sldId id="289" r:id="rId5"/>
    <p:sldId id="290" r:id="rId6"/>
    <p:sldId id="291" r:id="rId7"/>
    <p:sldId id="260" r:id="rId8"/>
    <p:sldId id="261" r:id="rId9"/>
    <p:sldId id="267" r:id="rId10"/>
    <p:sldId id="262" r:id="rId11"/>
    <p:sldId id="266" r:id="rId12"/>
    <p:sldId id="270" r:id="rId13"/>
    <p:sldId id="269" r:id="rId14"/>
    <p:sldId id="265" r:id="rId15"/>
    <p:sldId id="264" r:id="rId16"/>
    <p:sldId id="271" r:id="rId17"/>
    <p:sldId id="272" r:id="rId18"/>
    <p:sldId id="277" r:id="rId19"/>
    <p:sldId id="278" r:id="rId20"/>
    <p:sldId id="273" r:id="rId21"/>
    <p:sldId id="279" r:id="rId22"/>
    <p:sldId id="280" r:id="rId23"/>
    <p:sldId id="274" r:id="rId24"/>
    <p:sldId id="281" r:id="rId25"/>
    <p:sldId id="282" r:id="rId26"/>
    <p:sldId id="275" r:id="rId27"/>
    <p:sldId id="283" r:id="rId28"/>
    <p:sldId id="284" r:id="rId29"/>
    <p:sldId id="276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5897"/>
  </p:normalViewPr>
  <p:slideViewPr>
    <p:cSldViewPr snapToGrid="0" snapToObjects="1">
      <p:cViewPr varScale="1">
        <p:scale>
          <a:sx n="81" d="100"/>
          <a:sy n="81" d="100"/>
        </p:scale>
        <p:origin x="96" y="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A3572-1EBB-FC48-B4FF-DFFE9E4D1257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74D2-EA1F-E845-907D-7CE93371D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20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A3572-1EBB-FC48-B4FF-DFFE9E4D1257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74D2-EA1F-E845-907D-7CE93371D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13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A3572-1EBB-FC48-B4FF-DFFE9E4D1257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74D2-EA1F-E845-907D-7CE93371D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78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A3572-1EBB-FC48-B4FF-DFFE9E4D1257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74D2-EA1F-E845-907D-7CE93371D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74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A3572-1EBB-FC48-B4FF-DFFE9E4D1257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74D2-EA1F-E845-907D-7CE93371D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23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A3572-1EBB-FC48-B4FF-DFFE9E4D1257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74D2-EA1F-E845-907D-7CE93371D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18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A3572-1EBB-FC48-B4FF-DFFE9E4D1257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74D2-EA1F-E845-907D-7CE93371D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83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A3572-1EBB-FC48-B4FF-DFFE9E4D1257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74D2-EA1F-E845-907D-7CE93371D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A3572-1EBB-FC48-B4FF-DFFE9E4D1257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74D2-EA1F-E845-907D-7CE93371D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1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A3572-1EBB-FC48-B4FF-DFFE9E4D1257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74D2-EA1F-E845-907D-7CE93371D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33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A3572-1EBB-FC48-B4FF-DFFE9E4D1257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874D2-EA1F-E845-907D-7CE93371D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2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A3572-1EBB-FC48-B4FF-DFFE9E4D1257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874D2-EA1F-E845-907D-7CE93371D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6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8.jp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slide" Target="slide18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4.jp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0.jpg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Meats</a:t>
            </a:r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26330"/>
            <a:ext cx="8534400" cy="1752600"/>
          </a:xfrm>
        </p:spPr>
        <p:txBody>
          <a:bodyPr/>
          <a:lstStyle/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National Junior Swine Association</a:t>
            </a:r>
          </a:p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Skillathon Resource</a:t>
            </a:r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14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Wholesale Cut #2: Belly/Side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62" y="2471799"/>
            <a:ext cx="3318820" cy="2032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518" y="2471799"/>
            <a:ext cx="3201947" cy="192867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622" y="2270868"/>
            <a:ext cx="3574102" cy="212960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690029" y="4900675"/>
            <a:ext cx="3034146" cy="961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BACON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7592" y="4900674"/>
            <a:ext cx="3034146" cy="961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FRESH SIDE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64483" y="4874129"/>
            <a:ext cx="3034146" cy="961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SPARERIBS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48590" y="1480630"/>
            <a:ext cx="2571750" cy="720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Retail Cuts: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2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t="6132" r="11784" b="8740"/>
          <a:stretch/>
        </p:blipFill>
        <p:spPr>
          <a:xfrm>
            <a:off x="1102626" y="2454886"/>
            <a:ext cx="4234815" cy="32032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02960" y="5658143"/>
            <a:ext cx="3034146" cy="961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SIRLOIN BONE-IN ROAST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735" y="2606669"/>
            <a:ext cx="3917064" cy="27979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27604" y="5608516"/>
            <a:ext cx="3034146" cy="961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SIRLOIN BONE-IN CHOP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10540" y="2125717"/>
            <a:ext cx="3917064" cy="961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of these can also be boneless.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1695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Wholesale Cut #3: Loin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48590" y="1480630"/>
            <a:ext cx="2571750" cy="720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Retail Cuts: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60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7" r="16852"/>
          <a:stretch/>
        </p:blipFill>
        <p:spPr>
          <a:xfrm>
            <a:off x="742950" y="1968063"/>
            <a:ext cx="3086100" cy="29727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0" t="12108" b="10368"/>
          <a:stretch/>
        </p:blipFill>
        <p:spPr>
          <a:xfrm>
            <a:off x="8541400" y="2209074"/>
            <a:ext cx="3209063" cy="2686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" t="6801" r="4933" b="4852"/>
          <a:stretch/>
        </p:blipFill>
        <p:spPr>
          <a:xfrm>
            <a:off x="4240365" y="2478314"/>
            <a:ext cx="3874936" cy="24480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6963" y="5245427"/>
            <a:ext cx="3034146" cy="961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PORTERHOUSE CHOP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09744" y="5284566"/>
            <a:ext cx="3034146" cy="961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BONELESS LOIN ROAST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05999" y="5245427"/>
            <a:ext cx="3034146" cy="961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BONLESS NEW YORK CHOPS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9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1695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Wholesale Cut #3: Loin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48590" y="1480630"/>
            <a:ext cx="2571750" cy="720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Retail Cuts: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67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76" y="2399811"/>
            <a:ext cx="5212385" cy="2560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627" y="2201314"/>
            <a:ext cx="3862616" cy="27610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03153" y="5217077"/>
            <a:ext cx="3034146" cy="961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TENDERLOIN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79722" y="5248177"/>
            <a:ext cx="3034146" cy="961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RIBS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Wholesale Cut #3: Loin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8590" y="1480630"/>
            <a:ext cx="2571750" cy="720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Retail Cuts: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22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29" y="2791625"/>
            <a:ext cx="3062362" cy="19681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121" y="2011199"/>
            <a:ext cx="2526475" cy="26408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255" y="2434119"/>
            <a:ext cx="2955125" cy="22598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49527" y="5113956"/>
            <a:ext cx="3034146" cy="1306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FRESH SHOULDER ROAST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05745" y="5113956"/>
            <a:ext cx="3034146" cy="1306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SHOULDER BLADE STEAKS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26286" y="5113956"/>
            <a:ext cx="3034146" cy="13067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NECK BONES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Wholesale Cut #3: Boston Butt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48590" y="1480630"/>
            <a:ext cx="2571750" cy="720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Retail Cuts: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49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4" r="16660"/>
          <a:stretch/>
        </p:blipFill>
        <p:spPr>
          <a:xfrm>
            <a:off x="1498756" y="2058892"/>
            <a:ext cx="3520440" cy="3278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" t="9463" b="4269"/>
          <a:stretch/>
        </p:blipFill>
        <p:spPr>
          <a:xfrm>
            <a:off x="6540486" y="2388771"/>
            <a:ext cx="4402188" cy="29483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41903" y="5565692"/>
            <a:ext cx="3034146" cy="961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FRESH PICNIC SHOULDER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04265" y="5547112"/>
            <a:ext cx="3034146" cy="961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ARM PORK STEAK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Wholesale Cut #5: Picnic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8590" y="1480630"/>
            <a:ext cx="2571750" cy="720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Retail Cuts: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81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CHECK!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20603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see how much of a meat scientist you are now! Take this quiz to test your knowledge! Click “Start Quiz” to begin.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4512623" y="4678878"/>
            <a:ext cx="2956956" cy="1080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 Quiz!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32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Which of the following comes from the loin?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113" y="1505123"/>
            <a:ext cx="3583701" cy="231249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44" y="4263072"/>
            <a:ext cx="3583701" cy="235946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11" y="1505123"/>
            <a:ext cx="3822709" cy="226398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171" y="4263074"/>
            <a:ext cx="3822709" cy="230258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332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CORRECT!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Great Job!</a:t>
            </a:r>
          </a:p>
          <a:p>
            <a:pPr marL="0" indent="0" algn="ctr">
              <a:buNone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Keep up the great work!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4512623" y="4678878"/>
            <a:ext cx="2956956" cy="1080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 Question!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67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TRY AGAIN!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sure to look back in the resource if you need to refresh your memory.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4512623" y="4678878"/>
            <a:ext cx="2956956" cy="1080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Try Again!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66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Learning Objectives</a:t>
            </a:r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Identify wholesale cuts of pork</a:t>
            </a:r>
          </a:p>
          <a:p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Identify retail cuts of pork</a:t>
            </a:r>
          </a:p>
          <a:p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Understand the factors that influence meat quality in pork</a:t>
            </a:r>
          </a:p>
          <a:p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Explain where meat products come from on the animal</a:t>
            </a:r>
          </a:p>
        </p:txBody>
      </p:sp>
    </p:spTree>
    <p:extLst>
      <p:ext uri="{BB962C8B-B14F-4D97-AF65-F5344CB8AC3E}">
        <p14:creationId xmlns:p14="http://schemas.microsoft.com/office/powerpoint/2010/main" val="34343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PSE stands for Pale, Soft, and Exudative and is considered low quality pork.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1371600" y="3002478"/>
            <a:ext cx="3990110" cy="1759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6341423" y="3002478"/>
            <a:ext cx="4085112" cy="1759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21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CORRECT!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Great Job!</a:t>
            </a:r>
          </a:p>
          <a:p>
            <a:pPr marL="0" indent="0" algn="ctr">
              <a:buNone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Keep up the great work!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4512623" y="4678878"/>
            <a:ext cx="2956956" cy="1080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 Question!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87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TRY AGAIN!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sure to look back in the resource if you need to refresh your memory.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4512623" y="4678878"/>
            <a:ext cx="2956956" cy="1080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Try Again!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68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Which meat cut is the tenderloin?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284" y="4574875"/>
            <a:ext cx="3868865" cy="190042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778" y="1674421"/>
            <a:ext cx="3383781" cy="206373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008" y="1674421"/>
            <a:ext cx="2313141" cy="231314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476" y="4428996"/>
            <a:ext cx="2937285" cy="204630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984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CORRECT!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Great Job!</a:t>
            </a:r>
          </a:p>
          <a:p>
            <a:pPr marL="0" indent="0" algn="ctr">
              <a:buNone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Keep up the great work!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4512623" y="4678878"/>
            <a:ext cx="2956956" cy="1080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 Question!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62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TRY AGAIN!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sure to look back in the resource if you need to refresh your memory.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4512623" y="4678878"/>
            <a:ext cx="2956956" cy="1080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Try Again!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76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The fresh shoulder roast comes from which wholesale cut of pork?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7251864" y="4678878"/>
            <a:ext cx="2956956" cy="1080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Boston Butt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1860467" y="4678878"/>
            <a:ext cx="2956956" cy="1080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7251864" y="2491095"/>
            <a:ext cx="2956956" cy="1080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Loin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860467" y="2497033"/>
            <a:ext cx="2956956" cy="1080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Picnic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31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CORRECT!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Great Job!</a:t>
            </a:r>
          </a:p>
          <a:p>
            <a:pPr marL="0" indent="0" algn="ctr">
              <a:buNone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Keep up the great work!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4512623" y="4678878"/>
            <a:ext cx="2956956" cy="1080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 Question!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71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TRY AGAIN!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sure to look back in the resource if you need to refresh your memory.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4512623" y="4678878"/>
            <a:ext cx="2956956" cy="1080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Try Again!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5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Which wholesale cut is being pointed to on this diagram?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7" y="2948898"/>
            <a:ext cx="5180950" cy="29056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48842" y="3930732"/>
            <a:ext cx="1816924" cy="973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19755298">
            <a:off x="4302175" y="3279498"/>
            <a:ext cx="3348842" cy="32063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8229930" y="5487355"/>
            <a:ext cx="2956956" cy="1080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8168244" y="3722030"/>
            <a:ext cx="2956956" cy="1080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Belly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8168244" y="1956705"/>
            <a:ext cx="2956956" cy="1080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Loin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50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How Do We Evaluate Meat Quality in Pork?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09777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Meat comes from muscle.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we evaluate the muscle and leanness, there are three main factors that come into play when determining meat quality: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Color can be referred to as pale (P), red (R), or dark (D).  Most consumers prefer to purchase meat that is reddish pink.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Firmness or Wetness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Muscle firmness or wetness can be referred to as soft and exudative (SE) or firm and normal (FN) (or firm and dry (FD)).  Firm and Normal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Firm and Dry meats are deemed acceptable for consumers.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Marbling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Marbling is also known as intramuscular fat, meaning the fat within the muscle.  This helps give pork its flavor.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7187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CORRECT!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Great Job!</a:t>
            </a:r>
          </a:p>
          <a:p>
            <a:pPr marL="0" indent="0" algn="ctr">
              <a:buNone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Keep up the great work!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4512623" y="4678878"/>
            <a:ext cx="2956956" cy="1080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Exit Quiz!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80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TRY AGAIN!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sure to look back in the resource if you need to refresh your memory.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4512623" y="4678878"/>
            <a:ext cx="2956956" cy="1080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Try Again!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84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6928" y="1428750"/>
            <a:ext cx="10650543" cy="29546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CONGRATULATIONS!</a:t>
            </a:r>
          </a:p>
          <a:p>
            <a:pPr algn="ctr"/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have completed the “Meats” resource!</a:t>
            </a:r>
          </a:p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Check out our other topics to become a real</a:t>
            </a:r>
          </a:p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swine expert!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37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PSE?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60619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referred to as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Pale, Soft, and Exudative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condition that describes very low quality pork, and the industry has made many strides to reduce instances of this type of pork. 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is pork that ranges from light pink to almost light gray. 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Consumers will not value meat that looks pale at the retail level.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Pale meat is often accompanied with a firmness and wetness that is described as “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 and Exudative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476852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PSE?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6061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 and exudative means that it does not hold its shape nor does it hold water well.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meat will often be drier when cooked. 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Pigs who test positive OR who are carriers of the stress gene often produce PSE meat.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" y="4381187"/>
            <a:ext cx="3175000" cy="2184400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5120590" y="4155226"/>
            <a:ext cx="5284520" cy="24103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an example of PSE pork.  Notice the pale color and the moisture on the surface.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15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What Is a Wholesale Cut?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 wholesale cut is a larger cut of meat that is often distributed at the wholesale level to grocery stores or meat markets.  With pork, we have </a:t>
            </a: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five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main wholesale cuts:</a:t>
            </a:r>
          </a:p>
          <a:p>
            <a:pPr marL="914400" indent="-457200">
              <a:buFont typeface="+mj-lt"/>
              <a:buAutoNum type="arabicPeriod"/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Ham</a:t>
            </a:r>
          </a:p>
          <a:p>
            <a:pPr marL="914400" indent="-457200">
              <a:buFont typeface="+mj-lt"/>
              <a:buAutoNum type="arabicPeriod"/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Belly (Side)</a:t>
            </a:r>
          </a:p>
          <a:p>
            <a:pPr marL="914400" indent="-457200">
              <a:buFont typeface="+mj-lt"/>
              <a:buAutoNum type="arabicPeriod"/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Loin</a:t>
            </a:r>
          </a:p>
          <a:p>
            <a:pPr marL="914400" indent="-457200">
              <a:buFont typeface="+mj-lt"/>
              <a:buAutoNum type="arabicPeriod"/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Boston Butt</a:t>
            </a:r>
          </a:p>
          <a:p>
            <a:pPr marL="914400" indent="-457200">
              <a:buFont typeface="+mj-lt"/>
              <a:buAutoNum type="arabicPeriod"/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Picnic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493" y="3165231"/>
            <a:ext cx="5955322" cy="334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94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What Is a Retail Cut?</a:t>
            </a:r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Within each wholesale cut are a variety of retail cuts are that are more consumer-driven.  </a:t>
            </a:r>
          </a:p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These are sized more proportionately for direct consumer purchase.  </a:t>
            </a:r>
          </a:p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Many of the meat products you buy are likely retail cuts.  </a:t>
            </a:r>
          </a:p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We will go through each wholesale cut and identify the corresponding retail cuts.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89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" y="1494643"/>
            <a:ext cx="2571750" cy="7206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Retail Cuts: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" r="9816"/>
          <a:stretch/>
        </p:blipFill>
        <p:spPr>
          <a:xfrm>
            <a:off x="1411917" y="2103121"/>
            <a:ext cx="3999431" cy="34608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833" y="2103120"/>
            <a:ext cx="4730287" cy="329543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11917" y="5674722"/>
            <a:ext cx="3980757" cy="961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FRESH HAM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52310" y="5674723"/>
            <a:ext cx="3923262" cy="961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BONELESS HAM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Wholesale Cut #1: Ham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" t="12021" r="5914" b="8803"/>
          <a:stretch/>
        </p:blipFill>
        <p:spPr>
          <a:xfrm>
            <a:off x="4469131" y="2409582"/>
            <a:ext cx="3573160" cy="23795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5" t="9543" r="8566" b="19889"/>
          <a:stretch/>
        </p:blipFill>
        <p:spPr>
          <a:xfrm>
            <a:off x="8236017" y="2421012"/>
            <a:ext cx="3577812" cy="23795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27862" y="4938775"/>
            <a:ext cx="3034146" cy="968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FRESH CENTER HAM SLICE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58001" y="4968488"/>
            <a:ext cx="3443844" cy="961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CURED CENTER HAM SLICE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2910" y="2217420"/>
            <a:ext cx="3783330" cy="3965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CENTER HAM SLICE</a:t>
            </a:r>
          </a:p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one on the left is a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fresh center ham slice.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a slice directly from the fresh ham.  </a:t>
            </a: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picture on the right shows a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cured center ham slice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Curing can take place through soaking or injecting brines.  This process is often followed by smoking.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48590" y="1480630"/>
            <a:ext cx="2571750" cy="720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Retail Cuts: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Wholesale Cut #1: Ham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57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</TotalTime>
  <Words>934</Words>
  <Application>Microsoft Office PowerPoint</Application>
  <PresentationFormat>Widescreen</PresentationFormat>
  <Paragraphs>136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Office Theme</vt:lpstr>
      <vt:lpstr>Meats</vt:lpstr>
      <vt:lpstr>Learning Objectives</vt:lpstr>
      <vt:lpstr>How Do We Evaluate Meat Quality in Pork?</vt:lpstr>
      <vt:lpstr>What is PSE?</vt:lpstr>
      <vt:lpstr>What is PSE?</vt:lpstr>
      <vt:lpstr>What Is a Wholesale Cut?</vt:lpstr>
      <vt:lpstr>What Is a Retail Cut?</vt:lpstr>
      <vt:lpstr>Wholesale Cut #1: Ham</vt:lpstr>
      <vt:lpstr>Wholesale Cut #1: Ham</vt:lpstr>
      <vt:lpstr>Wholesale Cut #2: Belly/Side</vt:lpstr>
      <vt:lpstr>Wholesale Cut #3: Loin</vt:lpstr>
      <vt:lpstr>Wholesale Cut #3: Loin</vt:lpstr>
      <vt:lpstr>Wholesale Cut #3: Loin</vt:lpstr>
      <vt:lpstr>Wholesale Cut #3: Boston Butt</vt:lpstr>
      <vt:lpstr>Wholesale Cut #5: Picnic</vt:lpstr>
      <vt:lpstr>KNOWLEDGE CHECK!</vt:lpstr>
      <vt:lpstr>1. Which of the following comes from the loin?</vt:lpstr>
      <vt:lpstr>CORRECT!</vt:lpstr>
      <vt:lpstr>TRY AGAIN!</vt:lpstr>
      <vt:lpstr>2. PSE stands for Pale, Soft, and Exudative and is considered low quality pork.</vt:lpstr>
      <vt:lpstr>CORRECT!</vt:lpstr>
      <vt:lpstr>TRY AGAIN!</vt:lpstr>
      <vt:lpstr>3. Which meat cut is the tenderloin?</vt:lpstr>
      <vt:lpstr>CORRECT!</vt:lpstr>
      <vt:lpstr>TRY AGAIN!</vt:lpstr>
      <vt:lpstr>4. The fresh shoulder roast comes from which wholesale cut of pork? </vt:lpstr>
      <vt:lpstr>CORRECT!</vt:lpstr>
      <vt:lpstr>TRY AGAIN!</vt:lpstr>
      <vt:lpstr>5. Which wholesale cut is being pointed to on this diagram?</vt:lpstr>
      <vt:lpstr>CORRECT!</vt:lpstr>
      <vt:lpstr>TRY AGAIN!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Brunt</dc:creator>
  <cp:lastModifiedBy>NJSAIntern</cp:lastModifiedBy>
  <cp:revision>28</cp:revision>
  <dcterms:created xsi:type="dcterms:W3CDTF">2016-03-29T11:16:58Z</dcterms:created>
  <dcterms:modified xsi:type="dcterms:W3CDTF">2017-03-24T14:19:10Z</dcterms:modified>
</cp:coreProperties>
</file>